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9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7B841-4D90-4C5A-A349-DB59A5D215C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C5C44-1617-4315-B03F-236BF37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5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9C4E0-1FBB-5791-41E7-59BF86D97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5E7354-F8EA-51D7-DB3D-9AA25CC5A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E9C2F-6E70-FB38-4FC7-A135F61CC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34534-5D7D-3FA9-BB7A-FA7CFA9F12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AF4B5-3E5C-F84D-A668-6F62F852D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4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object 2">
            <a:extLst>
              <a:ext uri="{FF2B5EF4-FFF2-40B4-BE49-F238E27FC236}">
                <a16:creationId xmlns:a16="http://schemas.microsoft.com/office/drawing/2014/main" id="{DF2FE585-DEB2-9385-A233-004B9D7FC0B3}"/>
              </a:ext>
            </a:extLst>
          </p:cNvPr>
          <p:cNvGrpSpPr/>
          <p:nvPr/>
        </p:nvGrpSpPr>
        <p:grpSpPr>
          <a:xfrm>
            <a:off x="1" y="0"/>
            <a:ext cx="12191999" cy="6858000"/>
            <a:chOff x="0" y="0"/>
            <a:chExt cx="20104099" cy="11308556"/>
          </a:xfrm>
        </p:grpSpPr>
        <p:pic>
          <p:nvPicPr>
            <p:cNvPr id="39" name="object 3">
              <a:extLst>
                <a:ext uri="{FF2B5EF4-FFF2-40B4-BE49-F238E27FC236}">
                  <a16:creationId xmlns:a16="http://schemas.microsoft.com/office/drawing/2014/main" id="{5C931129-D884-3125-BA58-033EC34B811E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1" name="object 5">
              <a:extLst>
                <a:ext uri="{FF2B5EF4-FFF2-40B4-BE49-F238E27FC236}">
                  <a16:creationId xmlns:a16="http://schemas.microsoft.com/office/drawing/2014/main" id="{38B18016-7766-3B76-F702-BCA8FBC8BF14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034" y="533547"/>
              <a:ext cx="6592804" cy="73251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B0BFB27-3717-56BA-AE00-570ACD5C35EA}"/>
              </a:ext>
            </a:extLst>
          </p:cNvPr>
          <p:cNvSpPr txBox="1"/>
          <p:nvPr userDrawn="1"/>
        </p:nvSpPr>
        <p:spPr>
          <a:xfrm>
            <a:off x="384693" y="6293109"/>
            <a:ext cx="2661947" cy="203133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2023 HCLTech  Technologies | Confidential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AE8F102E-DC00-DBE1-F4B3-1BD393246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1" y="2196504"/>
            <a:ext cx="6578600" cy="14128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4859"/>
              </a:lnSpc>
              <a:buNone/>
              <a:defRPr sz="4799" b="1">
                <a:solidFill>
                  <a:schemeClr val="bg1"/>
                </a:solidFill>
              </a:defRPr>
            </a:lvl1pPr>
            <a:lvl2pPr marL="457063" indent="0">
              <a:buNone/>
              <a:defRPr>
                <a:solidFill>
                  <a:schemeClr val="bg1"/>
                </a:solidFill>
              </a:defRPr>
            </a:lvl2pPr>
            <a:lvl3pPr marL="914126" indent="0">
              <a:buNone/>
              <a:defRPr>
                <a:solidFill>
                  <a:schemeClr val="bg1"/>
                </a:solidFill>
              </a:defRPr>
            </a:lvl3pPr>
            <a:lvl4pPr marL="1371189" indent="0">
              <a:buNone/>
              <a:defRPr>
                <a:solidFill>
                  <a:schemeClr val="bg1"/>
                </a:solidFill>
              </a:defRPr>
            </a:lvl4pPr>
            <a:lvl5pPr marL="182825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09BE1CC7-79AA-A1F6-65FF-9B022A7ECA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1" y="3748640"/>
            <a:ext cx="6578600" cy="633304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999" b="0">
                <a:solidFill>
                  <a:schemeClr val="bg1"/>
                </a:solidFill>
              </a:defRPr>
            </a:lvl1pPr>
            <a:lvl2pPr marL="457063" indent="0">
              <a:buNone/>
              <a:defRPr>
                <a:solidFill>
                  <a:schemeClr val="bg1"/>
                </a:solidFill>
              </a:defRPr>
            </a:lvl2pPr>
            <a:lvl3pPr marL="914126" indent="0">
              <a:buNone/>
              <a:defRPr>
                <a:solidFill>
                  <a:schemeClr val="bg1"/>
                </a:solidFill>
              </a:defRPr>
            </a:lvl3pPr>
            <a:lvl4pPr marL="1371189" indent="0">
              <a:buNone/>
              <a:defRPr>
                <a:solidFill>
                  <a:schemeClr val="bg1"/>
                </a:solidFill>
              </a:defRPr>
            </a:lvl4pPr>
            <a:lvl5pPr marL="182825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B9E6DC15-6519-CB80-B41E-4A4D08F55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1" y="4930805"/>
            <a:ext cx="6578600" cy="1000542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1799" b="0">
                <a:solidFill>
                  <a:schemeClr val="bg1"/>
                </a:solidFill>
              </a:defRPr>
            </a:lvl1pPr>
            <a:lvl2pPr marL="457063" indent="0">
              <a:buNone/>
              <a:defRPr>
                <a:solidFill>
                  <a:schemeClr val="bg1"/>
                </a:solidFill>
              </a:defRPr>
            </a:lvl2pPr>
            <a:lvl3pPr marL="914126" indent="0">
              <a:buNone/>
              <a:defRPr>
                <a:solidFill>
                  <a:schemeClr val="bg1"/>
                </a:solidFill>
              </a:defRPr>
            </a:lvl3pPr>
            <a:lvl4pPr marL="1371189" indent="0">
              <a:buNone/>
              <a:defRPr>
                <a:solidFill>
                  <a:schemeClr val="bg1"/>
                </a:solidFill>
              </a:defRPr>
            </a:lvl4pPr>
            <a:lvl5pPr marL="182825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object 9">
            <a:extLst>
              <a:ext uri="{FF2B5EF4-FFF2-40B4-BE49-F238E27FC236}">
                <a16:creationId xmlns:a16="http://schemas.microsoft.com/office/drawing/2014/main" id="{C7F1927A-E700-4CFD-8DE3-DB60DAED506F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48859" y="29636"/>
            <a:ext cx="7843139" cy="6828364"/>
          </a:xfrm>
          <a:prstGeom prst="rect">
            <a:avLst/>
          </a:prstGeom>
        </p:spPr>
      </p:pic>
      <p:pic>
        <p:nvPicPr>
          <p:cNvPr id="12" name="object 13">
            <a:extLst>
              <a:ext uri="{FF2B5EF4-FFF2-40B4-BE49-F238E27FC236}">
                <a16:creationId xmlns:a16="http://schemas.microsoft.com/office/drawing/2014/main" id="{E618F3CA-C97B-488D-819C-E506A6F4CA68}"/>
              </a:ext>
            </a:extLst>
          </p:cNvPr>
          <p:cNvPicPr/>
          <p:nvPr userDrawn="1"/>
        </p:nvPicPr>
        <p:blipFill rotWithShape="1">
          <a:blip r:embed="rId5" cstate="hq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17"/>
          <a:stretch/>
        </p:blipFill>
        <p:spPr>
          <a:xfrm>
            <a:off x="10800906" y="6513156"/>
            <a:ext cx="1010095" cy="19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82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C44ADB-D8A8-3407-19F2-DB845E41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6413"/>
            <a:ext cx="11430000" cy="948489"/>
          </a:xfrm>
        </p:spPr>
        <p:txBody>
          <a:bodyPr>
            <a:normAutofit/>
          </a:bodyPr>
          <a:lstStyle>
            <a:lvl1pPr>
              <a:defRPr sz="2599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2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25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B1A2F9C-3066-D414-A15B-93A3341FD904}"/>
              </a:ext>
            </a:extLst>
          </p:cNvPr>
          <p:cNvGrpSpPr/>
          <p:nvPr userDrawn="1"/>
        </p:nvGrpSpPr>
        <p:grpSpPr>
          <a:xfrm>
            <a:off x="2" y="604"/>
            <a:ext cx="12192000" cy="6857999"/>
            <a:chOff x="0" y="0"/>
            <a:chExt cx="20104441" cy="11308746"/>
          </a:xfrm>
        </p:grpSpPr>
        <p:pic>
          <p:nvPicPr>
            <p:cNvPr id="16" name="object 2">
              <a:extLst>
                <a:ext uri="{FF2B5EF4-FFF2-40B4-BE49-F238E27FC236}">
                  <a16:creationId xmlns:a16="http://schemas.microsoft.com/office/drawing/2014/main" id="{41379649-635F-6D27-7E57-C468E2A37EA7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994580" cy="6262374"/>
            </a:xfrm>
            <a:prstGeom prst="rect">
              <a:avLst/>
            </a:prstGeom>
          </p:spPr>
        </p:pic>
        <p:grpSp>
          <p:nvGrpSpPr>
            <p:cNvPr id="17" name="object 3">
              <a:extLst>
                <a:ext uri="{FF2B5EF4-FFF2-40B4-BE49-F238E27FC236}">
                  <a16:creationId xmlns:a16="http://schemas.microsoft.com/office/drawing/2014/main" id="{106743D8-E5AC-3057-EDC3-F4D7DC973CB3}"/>
                </a:ext>
              </a:extLst>
            </p:cNvPr>
            <p:cNvGrpSpPr/>
            <p:nvPr/>
          </p:nvGrpSpPr>
          <p:grpSpPr>
            <a:xfrm>
              <a:off x="15040316" y="6308121"/>
              <a:ext cx="5064125" cy="5000625"/>
              <a:chOff x="15040316" y="6308121"/>
              <a:chExt cx="5064125" cy="5000625"/>
            </a:xfrm>
          </p:grpSpPr>
          <p:sp>
            <p:nvSpPr>
              <p:cNvPr id="19" name="object 4">
                <a:extLst>
                  <a:ext uri="{FF2B5EF4-FFF2-40B4-BE49-F238E27FC236}">
                    <a16:creationId xmlns:a16="http://schemas.microsoft.com/office/drawing/2014/main" id="{459B025E-4552-F9FA-04A0-2C7A1E98275F}"/>
                  </a:ext>
                </a:extLst>
              </p:cNvPr>
              <p:cNvSpPr/>
              <p:nvPr/>
            </p:nvSpPr>
            <p:spPr>
              <a:xfrm>
                <a:off x="18616004" y="9820466"/>
                <a:ext cx="868044" cy="868044"/>
              </a:xfrm>
              <a:custGeom>
                <a:avLst/>
                <a:gdLst/>
                <a:ahLst/>
                <a:cxnLst/>
                <a:rect l="l" t="t" r="r" b="b"/>
                <a:pathLst>
                  <a:path w="868044" h="868045">
                    <a:moveTo>
                      <a:pt x="819095" y="0"/>
                    </a:moveTo>
                    <a:lnTo>
                      <a:pt x="48961" y="0"/>
                    </a:lnTo>
                    <a:lnTo>
                      <a:pt x="29905" y="3846"/>
                    </a:lnTo>
                    <a:lnTo>
                      <a:pt x="14342" y="14337"/>
                    </a:lnTo>
                    <a:lnTo>
                      <a:pt x="3848" y="29896"/>
                    </a:lnTo>
                    <a:lnTo>
                      <a:pt x="0" y="48951"/>
                    </a:lnTo>
                    <a:lnTo>
                      <a:pt x="0" y="819095"/>
                    </a:lnTo>
                    <a:lnTo>
                      <a:pt x="3848" y="838149"/>
                    </a:lnTo>
                    <a:lnTo>
                      <a:pt x="14342" y="853709"/>
                    </a:lnTo>
                    <a:lnTo>
                      <a:pt x="29905" y="864200"/>
                    </a:lnTo>
                    <a:lnTo>
                      <a:pt x="48961" y="868046"/>
                    </a:lnTo>
                    <a:lnTo>
                      <a:pt x="819095" y="868046"/>
                    </a:lnTo>
                    <a:lnTo>
                      <a:pt x="838149" y="864200"/>
                    </a:lnTo>
                    <a:lnTo>
                      <a:pt x="853709" y="853709"/>
                    </a:lnTo>
                    <a:lnTo>
                      <a:pt x="864200" y="838149"/>
                    </a:lnTo>
                    <a:lnTo>
                      <a:pt x="868046" y="819095"/>
                    </a:lnTo>
                    <a:lnTo>
                      <a:pt x="868046" y="48951"/>
                    </a:lnTo>
                    <a:lnTo>
                      <a:pt x="864200" y="29896"/>
                    </a:lnTo>
                    <a:lnTo>
                      <a:pt x="853709" y="14337"/>
                    </a:lnTo>
                    <a:lnTo>
                      <a:pt x="838149" y="3846"/>
                    </a:lnTo>
                    <a:lnTo>
                      <a:pt x="819095" y="0"/>
                    </a:lnTo>
                    <a:close/>
                  </a:path>
                </a:pathLst>
              </a:custGeom>
              <a:solidFill>
                <a:srgbClr val="8BC7F9"/>
              </a:solidFill>
            </p:spPr>
            <p:txBody>
              <a:bodyPr wrap="square" lIns="0" tIns="0" rIns="0" bIns="0" rtlCol="0"/>
              <a:lstStyle/>
              <a:p>
                <a:endParaRPr sz="4798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bject 5">
                <a:extLst>
                  <a:ext uri="{FF2B5EF4-FFF2-40B4-BE49-F238E27FC236}">
                    <a16:creationId xmlns:a16="http://schemas.microsoft.com/office/drawing/2014/main" id="{59CEECE1-170C-8DBB-F7A3-B0E3CA66AABF}"/>
                  </a:ext>
                </a:extLst>
              </p:cNvPr>
              <p:cNvSpPr/>
              <p:nvPr/>
            </p:nvSpPr>
            <p:spPr>
              <a:xfrm>
                <a:off x="18616009" y="10714992"/>
                <a:ext cx="868044" cy="593725"/>
              </a:xfrm>
              <a:custGeom>
                <a:avLst/>
                <a:gdLst/>
                <a:ahLst/>
                <a:cxnLst/>
                <a:rect l="l" t="t" r="r" b="b"/>
                <a:pathLst>
                  <a:path w="868044" h="593725">
                    <a:moveTo>
                      <a:pt x="819095" y="0"/>
                    </a:moveTo>
                    <a:lnTo>
                      <a:pt x="48951" y="0"/>
                    </a:lnTo>
                    <a:lnTo>
                      <a:pt x="29896" y="3846"/>
                    </a:lnTo>
                    <a:lnTo>
                      <a:pt x="14337" y="14337"/>
                    </a:lnTo>
                    <a:lnTo>
                      <a:pt x="3846" y="29896"/>
                    </a:lnTo>
                    <a:lnTo>
                      <a:pt x="0" y="48951"/>
                    </a:lnTo>
                    <a:lnTo>
                      <a:pt x="0" y="593563"/>
                    </a:lnTo>
                    <a:lnTo>
                      <a:pt x="868046" y="593563"/>
                    </a:lnTo>
                    <a:lnTo>
                      <a:pt x="868046" y="48951"/>
                    </a:lnTo>
                    <a:lnTo>
                      <a:pt x="864200" y="29896"/>
                    </a:lnTo>
                    <a:lnTo>
                      <a:pt x="853709" y="14337"/>
                    </a:lnTo>
                    <a:lnTo>
                      <a:pt x="838149" y="3846"/>
                    </a:lnTo>
                    <a:lnTo>
                      <a:pt x="819095" y="0"/>
                    </a:lnTo>
                    <a:close/>
                  </a:path>
                </a:pathLst>
              </a:custGeom>
              <a:solidFill>
                <a:srgbClr val="DCE6EF"/>
              </a:solidFill>
            </p:spPr>
            <p:txBody>
              <a:bodyPr wrap="square" lIns="0" tIns="0" rIns="0" bIns="0" rtlCol="0"/>
              <a:lstStyle/>
              <a:p>
                <a:endParaRPr sz="4798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object 6">
                <a:extLst>
                  <a:ext uri="{FF2B5EF4-FFF2-40B4-BE49-F238E27FC236}">
                    <a16:creationId xmlns:a16="http://schemas.microsoft.com/office/drawing/2014/main" id="{2E69838C-7F59-281A-CDCD-E5835EE3784B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040316" y="9820465"/>
                <a:ext cx="3542017" cy="868057"/>
              </a:xfrm>
              <a:prstGeom prst="rect">
                <a:avLst/>
              </a:prstGeom>
            </p:spPr>
          </p:pic>
          <p:pic>
            <p:nvPicPr>
              <p:cNvPr id="22" name="object 7">
                <a:extLst>
                  <a:ext uri="{FF2B5EF4-FFF2-40B4-BE49-F238E27FC236}">
                    <a16:creationId xmlns:a16="http://schemas.microsoft.com/office/drawing/2014/main" id="{B8DB9457-38DA-2D83-C337-AA3FE719CB2D}"/>
                  </a:ext>
                </a:extLst>
              </p:cNvPr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040316" y="10714992"/>
                <a:ext cx="3542017" cy="593563"/>
              </a:xfrm>
              <a:prstGeom prst="rect">
                <a:avLst/>
              </a:prstGeom>
            </p:spPr>
          </p:pic>
          <p:sp>
            <p:nvSpPr>
              <p:cNvPr id="23" name="object 8">
                <a:extLst>
                  <a:ext uri="{FF2B5EF4-FFF2-40B4-BE49-F238E27FC236}">
                    <a16:creationId xmlns:a16="http://schemas.microsoft.com/office/drawing/2014/main" id="{DA472AC8-C63B-B405-6903-2FC93CCA1BF5}"/>
                  </a:ext>
                </a:extLst>
              </p:cNvPr>
              <p:cNvSpPr/>
              <p:nvPr/>
            </p:nvSpPr>
            <p:spPr>
              <a:xfrm>
                <a:off x="19510536" y="9820466"/>
                <a:ext cx="593725" cy="868044"/>
              </a:xfrm>
              <a:custGeom>
                <a:avLst/>
                <a:gdLst/>
                <a:ahLst/>
                <a:cxnLst/>
                <a:rect l="l" t="t" r="r" b="b"/>
                <a:pathLst>
                  <a:path w="593725" h="868045">
                    <a:moveTo>
                      <a:pt x="593563" y="0"/>
                    </a:moveTo>
                    <a:lnTo>
                      <a:pt x="48951" y="0"/>
                    </a:lnTo>
                    <a:lnTo>
                      <a:pt x="29896" y="3846"/>
                    </a:lnTo>
                    <a:lnTo>
                      <a:pt x="14337" y="14337"/>
                    </a:lnTo>
                    <a:lnTo>
                      <a:pt x="3846" y="29896"/>
                    </a:lnTo>
                    <a:lnTo>
                      <a:pt x="0" y="48951"/>
                    </a:lnTo>
                    <a:lnTo>
                      <a:pt x="0" y="819095"/>
                    </a:lnTo>
                    <a:lnTo>
                      <a:pt x="3846" y="838149"/>
                    </a:lnTo>
                    <a:lnTo>
                      <a:pt x="14337" y="853709"/>
                    </a:lnTo>
                    <a:lnTo>
                      <a:pt x="29896" y="864200"/>
                    </a:lnTo>
                    <a:lnTo>
                      <a:pt x="48951" y="868046"/>
                    </a:lnTo>
                    <a:lnTo>
                      <a:pt x="593563" y="868046"/>
                    </a:lnTo>
                    <a:lnTo>
                      <a:pt x="593563" y="0"/>
                    </a:lnTo>
                    <a:close/>
                  </a:path>
                </a:pathLst>
              </a:custGeom>
              <a:solidFill>
                <a:srgbClr val="DCE6EF"/>
              </a:solidFill>
            </p:spPr>
            <p:txBody>
              <a:bodyPr wrap="square" lIns="0" tIns="0" rIns="0" bIns="0" rtlCol="0"/>
              <a:lstStyle/>
              <a:p>
                <a:endParaRPr sz="4798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object 9">
                <a:extLst>
                  <a:ext uri="{FF2B5EF4-FFF2-40B4-BE49-F238E27FC236}">
                    <a16:creationId xmlns:a16="http://schemas.microsoft.com/office/drawing/2014/main" id="{E396225A-FCD6-23F9-5D4A-408CBC5C7EA8}"/>
                  </a:ext>
                </a:extLst>
              </p:cNvPr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510526" y="6308121"/>
                <a:ext cx="593573" cy="3479192"/>
              </a:xfrm>
              <a:prstGeom prst="rect">
                <a:avLst/>
              </a:prstGeom>
            </p:spPr>
          </p:pic>
          <p:pic>
            <p:nvPicPr>
              <p:cNvPr id="25" name="object 10">
                <a:extLst>
                  <a:ext uri="{FF2B5EF4-FFF2-40B4-BE49-F238E27FC236}">
                    <a16:creationId xmlns:a16="http://schemas.microsoft.com/office/drawing/2014/main" id="{25235960-5FA8-7589-0CF5-15478B5A0E20}"/>
                  </a:ext>
                </a:extLst>
              </p:cNvPr>
              <p:cNvPicPr/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040316" y="6308121"/>
                <a:ext cx="3542017" cy="3479192"/>
              </a:xfrm>
              <a:prstGeom prst="rect">
                <a:avLst/>
              </a:prstGeom>
            </p:spPr>
          </p:pic>
          <p:pic>
            <p:nvPicPr>
              <p:cNvPr id="26" name="object 11">
                <a:extLst>
                  <a:ext uri="{FF2B5EF4-FFF2-40B4-BE49-F238E27FC236}">
                    <a16:creationId xmlns:a16="http://schemas.microsoft.com/office/drawing/2014/main" id="{614D1B0F-1A03-E975-CB46-082F2B84DAC9}"/>
                  </a:ext>
                </a:extLst>
              </p:cNvPr>
              <p:cNvPicPr/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16009" y="6308121"/>
                <a:ext cx="868046" cy="3479192"/>
              </a:xfrm>
              <a:prstGeom prst="rect">
                <a:avLst/>
              </a:prstGeom>
            </p:spPr>
          </p:pic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B7788-226C-A65B-8EB0-D6F16CAC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1" y="6661015"/>
            <a:ext cx="535379" cy="123111"/>
          </a:xfrm>
          <a:prstGeom prst="rect">
            <a:avLst/>
          </a:prstGeom>
        </p:spPr>
        <p:txBody>
          <a:bodyPr/>
          <a:lstStyle/>
          <a:p>
            <a:fld id="{AE577F39-B882-FB4F-BD46-95C2A231B6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971B4F-A90C-A073-1244-8B6FF658A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437" y="4633769"/>
            <a:ext cx="8395731" cy="891644"/>
          </a:xfrm>
        </p:spPr>
        <p:txBody>
          <a:bodyPr tIns="0" rIns="0" bIns="0" anchor="ctr">
            <a:noAutofit/>
          </a:bodyPr>
          <a:lstStyle>
            <a:lvl1pPr>
              <a:defRPr sz="5998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06D1671A-5DB8-3C6F-D431-D06C71E5DF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93212" y="575551"/>
            <a:ext cx="2738619" cy="294885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7995">
                <a:solidFill>
                  <a:schemeClr val="tx1"/>
                </a:solidFill>
              </a:defRPr>
            </a:lvl1pPr>
            <a:lvl2pPr marL="457063" indent="0">
              <a:buNone/>
              <a:defRPr sz="24993">
                <a:solidFill>
                  <a:schemeClr val="bg1"/>
                </a:solidFill>
              </a:defRPr>
            </a:lvl2pPr>
            <a:lvl3pPr marL="914126" indent="0">
              <a:buNone/>
              <a:defRPr sz="24993">
                <a:solidFill>
                  <a:schemeClr val="bg1"/>
                </a:solidFill>
              </a:defRPr>
            </a:lvl3pPr>
            <a:lvl4pPr marL="1371189" indent="0">
              <a:buNone/>
              <a:defRPr sz="24993">
                <a:solidFill>
                  <a:schemeClr val="bg1"/>
                </a:solidFill>
              </a:defRPr>
            </a:lvl4pPr>
            <a:lvl5pPr marL="1828251" indent="0">
              <a:buNone/>
              <a:defRPr sz="2499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36120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D91822-D26C-5A83-9D38-14CAA13CB9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"/>
            <a:ext cx="12192001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77432-2394-23B8-8DED-84F3E69D56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285" y="6183775"/>
            <a:ext cx="1347432" cy="18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BC22C-AF05-74ED-8E84-26FAB55851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54719" y="2918497"/>
            <a:ext cx="5482564" cy="59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4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Beam (right) – Inten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am (right) – Intense" descr="Shape, rectangle&#10;&#10;Description automatically generated">
            <a:extLst>
              <a:ext uri="{FF2B5EF4-FFF2-40B4-BE49-F238E27FC236}">
                <a16:creationId xmlns:a16="http://schemas.microsoft.com/office/drawing/2014/main" id="{BA1FBF11-EE0B-B8D8-4FCF-0F6F11EC4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0"/>
            <a:ext cx="12192000" cy="6856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E3674-41FE-97EC-1BC4-A2F79B149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290" y="4304437"/>
            <a:ext cx="4573385" cy="1240981"/>
          </a:xfrm>
        </p:spPr>
        <p:txBody>
          <a:bodyPr anchor="t"/>
          <a:lstStyle>
            <a:lvl1pPr>
              <a:lnSpc>
                <a:spcPct val="84000"/>
              </a:lnSpc>
              <a:defRPr sz="4799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section title</a:t>
            </a:r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50A0B76E-0C63-5E7A-519C-CCF5503AE6C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2485" y="5397238"/>
            <a:ext cx="4560654" cy="632898"/>
          </a:xfrm>
          <a:prstGeom prst="rect">
            <a:avLst/>
          </a:prstGeom>
        </p:spPr>
        <p:txBody>
          <a:bodyPr wrap="square" tIns="252000">
            <a:sp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  <a:latin typeface="+mn-lt"/>
              </a:defRPr>
            </a:lvl1pPr>
            <a:lvl2pPr marL="45704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084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2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section subtitle or intro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31ED559-7273-B727-F688-D84F8CE21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1" y="6463696"/>
            <a:ext cx="236821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800" b="0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pPr defTabSz="914126">
              <a:defRPr/>
            </a:pPr>
            <a:fld id="{96B43096-6FC2-48D5-8C88-E7DAB952970D}" type="slidenum">
              <a:rPr lang="en-US" smtClean="0">
                <a:solidFill>
                  <a:srgbClr val="000000">
                    <a:alpha val="50000"/>
                  </a:srgbClr>
                </a:solidFill>
              </a:rPr>
              <a:pPr defTabSz="914126">
                <a:defRPr/>
              </a:pPr>
              <a:t>‹#›</a:t>
            </a:fld>
            <a:endParaRPr lang="en-US" dirty="0">
              <a:solidFill>
                <a:srgbClr val="000000">
                  <a:alpha val="50000"/>
                </a:srgbClr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6D01A31-A89C-D862-1316-016C5D5F1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7675" y="6463696"/>
            <a:ext cx="411480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Copyright © 2023 HCL Technologies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00334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ain Containt-2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D887-ABF0-B8B4-3E06-12634A6F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6413"/>
            <a:ext cx="11430000" cy="478537"/>
          </a:xfrm>
        </p:spPr>
        <p:txBody>
          <a:bodyPr>
            <a:normAutofit/>
          </a:bodyPr>
          <a:lstStyle>
            <a:lvl1pPr>
              <a:defRPr sz="2399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00383B5-8B81-D23F-9348-70B947F2C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1" y="6463696"/>
            <a:ext cx="236821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800" b="0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pPr defTabSz="914126">
              <a:defRPr/>
            </a:pPr>
            <a:fld id="{96B43096-6FC2-48D5-8C88-E7DAB952970D}" type="slidenum">
              <a:rPr lang="en-US" smtClean="0">
                <a:solidFill>
                  <a:srgbClr val="000000">
                    <a:alpha val="50000"/>
                  </a:srgbClr>
                </a:solidFill>
              </a:rPr>
              <a:pPr defTabSz="914126">
                <a:defRPr/>
              </a:pPr>
              <a:t>‹#›</a:t>
            </a:fld>
            <a:endParaRPr lang="en-US" dirty="0">
              <a:solidFill>
                <a:srgbClr val="000000">
                  <a:alpha val="50000"/>
                </a:srgbClr>
              </a:solidFill>
            </a:endParaRP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C4F5204-48B1-1E05-A5B2-54A654DD5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7675" y="6463696"/>
            <a:ext cx="411480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Copyright © 2023 HCL Technologies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51322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Containt-2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D887-ABF0-B8B4-3E06-12634A6F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6413"/>
            <a:ext cx="11430000" cy="478537"/>
          </a:xfrm>
        </p:spPr>
        <p:txBody>
          <a:bodyPr>
            <a:normAutofit/>
          </a:bodyPr>
          <a:lstStyle>
            <a:lvl1pPr>
              <a:defRPr sz="2399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11E4F-B9F7-818C-298B-21F8376D4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1" y="634950"/>
            <a:ext cx="11430000" cy="350283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799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E825F5B-D4A0-A94B-EE3D-A364E454D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1" y="6463696"/>
            <a:ext cx="236821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800" b="0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pPr defTabSz="914126">
              <a:defRPr/>
            </a:pPr>
            <a:fld id="{96B43096-6FC2-48D5-8C88-E7DAB952970D}" type="slidenum">
              <a:rPr lang="en-US" smtClean="0">
                <a:solidFill>
                  <a:srgbClr val="000000">
                    <a:alpha val="50000"/>
                  </a:srgbClr>
                </a:solidFill>
              </a:rPr>
              <a:pPr defTabSz="914126">
                <a:defRPr/>
              </a:pPr>
              <a:t>‹#›</a:t>
            </a:fld>
            <a:endParaRPr lang="en-US" dirty="0">
              <a:solidFill>
                <a:srgbClr val="000000">
                  <a:alpha val="50000"/>
                </a:srgbClr>
              </a:solidFill>
            </a:endParaRP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5EC5ED0-4308-78A9-DE42-8916115E2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7675" y="6463696"/>
            <a:ext cx="411480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Copyright © 2023 HCL Technologies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345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Full imag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0058C00-97F1-86D7-3741-B8BD28434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" b="-23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C5513D-59E8-8F82-D00F-05D6F14693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99" y="1714500"/>
            <a:ext cx="6192863" cy="11557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/>
            </a:lvl1pPr>
          </a:lstStyle>
          <a:p>
            <a:pPr lvl="0"/>
            <a:r>
              <a:rPr lang="en-US"/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2267466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78AF907-FBDC-E9F2-B1FF-D09E00F1B9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0547DA-62F2-46FF-A67E-24DBD4865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7A253E0-5279-4DA1-50D1-AFC3D2A2D4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2023 HCL Technologies | 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8F316-74B3-87DE-BF27-ED922767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66" y="421200"/>
            <a:ext cx="10968598" cy="41857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D400AC-CC54-2BFB-B8F2-12DC8F04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6411"/>
            <a:ext cx="11430000" cy="67990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HCLTech Logo" descr="HCLTech logo">
            <a:extLst>
              <a:ext uri="{FF2B5EF4-FFF2-40B4-BE49-F238E27FC236}">
                <a16:creationId xmlns:a16="http://schemas.microsoft.com/office/drawing/2014/main" id="{BF9B2C47-E53B-1ABD-8937-02CFA3B012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32600" y="6366959"/>
            <a:ext cx="878400" cy="262360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D2FB2BA-A146-0C38-3A62-7230DC8E6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1" y="6463696"/>
            <a:ext cx="236821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800" b="0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pPr defTabSz="914126">
              <a:defRPr/>
            </a:pPr>
            <a:fld id="{96B43096-6FC2-48D5-8C88-E7DAB952970D}" type="slidenum">
              <a:rPr lang="en-US" smtClean="0">
                <a:solidFill>
                  <a:srgbClr val="000000">
                    <a:alpha val="50000"/>
                  </a:srgbClr>
                </a:solidFill>
              </a:rPr>
              <a:pPr defTabSz="914126">
                <a:defRPr/>
              </a:pPr>
              <a:t>‹#›</a:t>
            </a:fld>
            <a:endParaRPr lang="en-US" dirty="0">
              <a:solidFill>
                <a:srgbClr val="000000">
                  <a:alpha val="50000"/>
                </a:srgbClr>
              </a:solidFill>
            </a:endParaRP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56E4DF6C-F551-F19C-8388-22AB7ED13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7675" y="6463696"/>
            <a:ext cx="411480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Copyright © 2023 HCL Technologies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6840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39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240">
          <p15:clr>
            <a:srgbClr val="F26B43"/>
          </p15:clr>
        </p15:guide>
        <p15:guide id="7" pos="7440">
          <p15:clr>
            <a:srgbClr val="F26B43"/>
          </p15:clr>
        </p15:guide>
        <p15:guide id="8" orient="horz" pos="96">
          <p15:clr>
            <a:srgbClr val="F26B43"/>
          </p15:clr>
        </p15:guide>
        <p15:guide id="9" orient="horz" pos="4008">
          <p15:clr>
            <a:srgbClr val="F26B43"/>
          </p15:clr>
        </p15:guide>
        <p15:guide id="10" orient="horz" pos="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18" Type="http://schemas.openxmlformats.org/officeDocument/2006/relationships/image" Target="../media/image33.png"/><Relationship Id="rId26" Type="http://schemas.openxmlformats.org/officeDocument/2006/relationships/image" Target="../media/image41.svg"/><Relationship Id="rId3" Type="http://schemas.openxmlformats.org/officeDocument/2006/relationships/image" Target="../media/image18.png"/><Relationship Id="rId21" Type="http://schemas.openxmlformats.org/officeDocument/2006/relationships/image" Target="../media/image36.sv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jpeg"/><Relationship Id="rId32" Type="http://schemas.openxmlformats.org/officeDocument/2006/relationships/image" Target="../media/image47.svg"/><Relationship Id="rId5" Type="http://schemas.openxmlformats.org/officeDocument/2006/relationships/image" Target="../media/image20.pn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28" Type="http://schemas.openxmlformats.org/officeDocument/2006/relationships/image" Target="../media/image43.svg"/><Relationship Id="rId10" Type="http://schemas.openxmlformats.org/officeDocument/2006/relationships/image" Target="../media/image25.jpeg"/><Relationship Id="rId19" Type="http://schemas.openxmlformats.org/officeDocument/2006/relationships/image" Target="../media/image34.svg"/><Relationship Id="rId31" Type="http://schemas.openxmlformats.org/officeDocument/2006/relationships/image" Target="../media/image46.png"/><Relationship Id="rId4" Type="http://schemas.openxmlformats.org/officeDocument/2006/relationships/image" Target="../media/image19.svg"/><Relationship Id="rId9" Type="http://schemas.openxmlformats.org/officeDocument/2006/relationships/image" Target="../media/image24.jpe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26537-665F-D426-9D23-FE267ADBA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: Rounded Corners 1052">
            <a:extLst>
              <a:ext uri="{FF2B5EF4-FFF2-40B4-BE49-F238E27FC236}">
                <a16:creationId xmlns:a16="http://schemas.microsoft.com/office/drawing/2014/main" id="{3FD7AF51-CE6B-3288-6757-2AC2E1C4B058}"/>
              </a:ext>
            </a:extLst>
          </p:cNvPr>
          <p:cNvSpPr/>
          <p:nvPr/>
        </p:nvSpPr>
        <p:spPr>
          <a:xfrm>
            <a:off x="192405" y="590638"/>
            <a:ext cx="11763375" cy="5835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5" name="Rectangle: Rounded Corners 1024">
            <a:extLst>
              <a:ext uri="{FF2B5EF4-FFF2-40B4-BE49-F238E27FC236}">
                <a16:creationId xmlns:a16="http://schemas.microsoft.com/office/drawing/2014/main" id="{55FBC6E2-92E8-EF17-7468-ED897888CE04}"/>
              </a:ext>
            </a:extLst>
          </p:cNvPr>
          <p:cNvSpPr/>
          <p:nvPr/>
        </p:nvSpPr>
        <p:spPr>
          <a:xfrm>
            <a:off x="353731" y="1705197"/>
            <a:ext cx="1043127" cy="20888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DAD12-D36C-835D-72BF-0D92FD762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159" y="6588826"/>
            <a:ext cx="4114800" cy="123111"/>
          </a:xfrm>
        </p:spPr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Copyright © 2023 HCL Technologies | Confidential</a:t>
            </a:r>
          </a:p>
        </p:txBody>
      </p:sp>
      <p:pic>
        <p:nvPicPr>
          <p:cNvPr id="7" name="Graphic 23" descr="Amazon Elastic Kubernetes Service (Amazon EKS) Service icon.">
            <a:extLst>
              <a:ext uri="{FF2B5EF4-FFF2-40B4-BE49-F238E27FC236}">
                <a16:creationId xmlns:a16="http://schemas.microsoft.com/office/drawing/2014/main" id="{25E43188-0C71-02EE-5AD4-6A86B213E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2099956" y="2960871"/>
            <a:ext cx="458188" cy="4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F825AA5-9039-3134-916B-6F7F5A44C14B}"/>
              </a:ext>
            </a:extLst>
          </p:cNvPr>
          <p:cNvCxnSpPr>
            <a:cxnSpLocks/>
          </p:cNvCxnSpPr>
          <p:nvPr/>
        </p:nvCxnSpPr>
        <p:spPr>
          <a:xfrm>
            <a:off x="1547127" y="3147873"/>
            <a:ext cx="477914" cy="0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B94B312B-A539-6C7B-28E4-1C55F784C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057" y="2867866"/>
            <a:ext cx="548064" cy="579382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ABEFF70-3994-AB2D-C12B-35B26F9FF9E9}"/>
              </a:ext>
            </a:extLst>
          </p:cNvPr>
          <p:cNvCxnSpPr>
            <a:cxnSpLocks/>
          </p:cNvCxnSpPr>
          <p:nvPr/>
        </p:nvCxnSpPr>
        <p:spPr>
          <a:xfrm>
            <a:off x="2816570" y="3155049"/>
            <a:ext cx="477914" cy="0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F6C291F-CD67-14F1-99D3-FEBA50BDEABB}"/>
              </a:ext>
            </a:extLst>
          </p:cNvPr>
          <p:cNvSpPr txBox="1"/>
          <p:nvPr/>
        </p:nvSpPr>
        <p:spPr>
          <a:xfrm>
            <a:off x="6600783" y="2819583"/>
            <a:ext cx="1405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A16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Amazon Bedrock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43E5D3-FEBC-2883-2CC2-1A0A615BED5B}"/>
              </a:ext>
            </a:extLst>
          </p:cNvPr>
          <p:cNvSpPr txBox="1"/>
          <p:nvPr/>
        </p:nvSpPr>
        <p:spPr>
          <a:xfrm>
            <a:off x="6998055" y="3067498"/>
            <a:ext cx="627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F1EB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B7102D-7411-C179-FC68-29F8F02D4CCA}"/>
              </a:ext>
            </a:extLst>
          </p:cNvPr>
          <p:cNvSpPr txBox="1"/>
          <p:nvPr/>
        </p:nvSpPr>
        <p:spPr>
          <a:xfrm>
            <a:off x="6320659" y="3197010"/>
            <a:ext cx="195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Prompt Engineering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Fine Tuning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4FA2F16-2A0C-18FC-476D-6FBC6C22208F}"/>
              </a:ext>
            </a:extLst>
          </p:cNvPr>
          <p:cNvSpPr txBox="1"/>
          <p:nvPr/>
        </p:nvSpPr>
        <p:spPr>
          <a:xfrm>
            <a:off x="1416836" y="2864102"/>
            <a:ext cx="9062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AE31157-BBB5-3B7F-C8FC-33DC06B8367E}"/>
              </a:ext>
            </a:extLst>
          </p:cNvPr>
          <p:cNvCxnSpPr>
            <a:cxnSpLocks/>
          </p:cNvCxnSpPr>
          <p:nvPr/>
        </p:nvCxnSpPr>
        <p:spPr>
          <a:xfrm>
            <a:off x="3950318" y="3129096"/>
            <a:ext cx="477914" cy="0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9C84536-CB93-53D8-1206-D5C35BC2C269}"/>
              </a:ext>
            </a:extLst>
          </p:cNvPr>
          <p:cNvSpPr txBox="1"/>
          <p:nvPr/>
        </p:nvSpPr>
        <p:spPr>
          <a:xfrm>
            <a:off x="2726189" y="2864102"/>
            <a:ext cx="712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Invoke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1EBE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Lambda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796BC7-B57C-8663-8070-8E10E71B88CE}"/>
              </a:ext>
            </a:extLst>
          </p:cNvPr>
          <p:cNvSpPr txBox="1"/>
          <p:nvPr/>
        </p:nvSpPr>
        <p:spPr>
          <a:xfrm>
            <a:off x="3836096" y="2870699"/>
            <a:ext cx="795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Kick off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1EBE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Transcribe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1EBE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Job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5FA0538-7716-5B06-A3D7-4D9BB93F035F}"/>
              </a:ext>
            </a:extLst>
          </p:cNvPr>
          <p:cNvSpPr/>
          <p:nvPr/>
        </p:nvSpPr>
        <p:spPr>
          <a:xfrm>
            <a:off x="2007001" y="2837001"/>
            <a:ext cx="203980" cy="180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901653C-A69C-B88C-830D-8FD3864E3C31}"/>
              </a:ext>
            </a:extLst>
          </p:cNvPr>
          <p:cNvSpPr/>
          <p:nvPr/>
        </p:nvSpPr>
        <p:spPr>
          <a:xfrm>
            <a:off x="3327792" y="2746867"/>
            <a:ext cx="203980" cy="180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1D5B4670-454B-31AC-AEB3-37293C5A3DB4}"/>
              </a:ext>
            </a:extLst>
          </p:cNvPr>
          <p:cNvSpPr txBox="1"/>
          <p:nvPr/>
        </p:nvSpPr>
        <p:spPr>
          <a:xfrm>
            <a:off x="5602198" y="2702282"/>
            <a:ext cx="100502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Extracted Text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1EBE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LLM -  Extract  Entities </a:t>
            </a:r>
          </a:p>
        </p:txBody>
      </p:sp>
      <p:sp>
        <p:nvSpPr>
          <p:cNvPr id="1029" name="Oval 1028">
            <a:extLst>
              <a:ext uri="{FF2B5EF4-FFF2-40B4-BE49-F238E27FC236}">
                <a16:creationId xmlns:a16="http://schemas.microsoft.com/office/drawing/2014/main" id="{BDFFBACE-F91B-6E79-5F9E-FB05D8EC93DC}"/>
              </a:ext>
            </a:extLst>
          </p:cNvPr>
          <p:cNvSpPr/>
          <p:nvPr/>
        </p:nvSpPr>
        <p:spPr>
          <a:xfrm>
            <a:off x="6454851" y="2138483"/>
            <a:ext cx="203980" cy="180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30A5C89B-AA2B-08A1-E1DA-F6DB2645E2F8}"/>
              </a:ext>
            </a:extLst>
          </p:cNvPr>
          <p:cNvCxnSpPr>
            <a:cxnSpLocks/>
          </p:cNvCxnSpPr>
          <p:nvPr/>
        </p:nvCxnSpPr>
        <p:spPr>
          <a:xfrm>
            <a:off x="7856128" y="2537801"/>
            <a:ext cx="7230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032">
            <a:extLst>
              <a:ext uri="{FF2B5EF4-FFF2-40B4-BE49-F238E27FC236}">
                <a16:creationId xmlns:a16="http://schemas.microsoft.com/office/drawing/2014/main" id="{1BF3D25D-19C0-BBE8-DA8A-C2D05BE0A4DB}"/>
              </a:ext>
            </a:extLst>
          </p:cNvPr>
          <p:cNvSpPr txBox="1"/>
          <p:nvPr/>
        </p:nvSpPr>
        <p:spPr>
          <a:xfrm>
            <a:off x="7895248" y="2330589"/>
            <a:ext cx="89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F1EBE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0FD75E7D-EAB2-8887-0033-475E086CC760}"/>
              </a:ext>
            </a:extLst>
          </p:cNvPr>
          <p:cNvSpPr/>
          <p:nvPr/>
        </p:nvSpPr>
        <p:spPr>
          <a:xfrm>
            <a:off x="8566247" y="2141403"/>
            <a:ext cx="203980" cy="180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037" name="Rectangle: Rounded Corners 1036">
            <a:extLst>
              <a:ext uri="{FF2B5EF4-FFF2-40B4-BE49-F238E27FC236}">
                <a16:creationId xmlns:a16="http://schemas.microsoft.com/office/drawing/2014/main" id="{7DE83C2A-789F-EBF6-7A0C-41B7C210B149}"/>
              </a:ext>
            </a:extLst>
          </p:cNvPr>
          <p:cNvSpPr/>
          <p:nvPr/>
        </p:nvSpPr>
        <p:spPr>
          <a:xfrm>
            <a:off x="6593380" y="2042355"/>
            <a:ext cx="1220566" cy="151734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5" name="Rectangle: Rounded Corners 1054">
            <a:extLst>
              <a:ext uri="{FF2B5EF4-FFF2-40B4-BE49-F238E27FC236}">
                <a16:creationId xmlns:a16="http://schemas.microsoft.com/office/drawing/2014/main" id="{3A64AD3B-9E77-5CB9-1BC3-6488D002CF57}"/>
              </a:ext>
            </a:extLst>
          </p:cNvPr>
          <p:cNvSpPr/>
          <p:nvPr/>
        </p:nvSpPr>
        <p:spPr>
          <a:xfrm>
            <a:off x="6264985" y="3931812"/>
            <a:ext cx="2049499" cy="202538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7" name="TextBox 1056">
            <a:extLst>
              <a:ext uri="{FF2B5EF4-FFF2-40B4-BE49-F238E27FC236}">
                <a16:creationId xmlns:a16="http://schemas.microsoft.com/office/drawing/2014/main" id="{A9E78D58-5FA6-95CD-266B-BBA12FB3753A}"/>
              </a:ext>
            </a:extLst>
          </p:cNvPr>
          <p:cNvSpPr txBox="1"/>
          <p:nvPr/>
        </p:nvSpPr>
        <p:spPr>
          <a:xfrm>
            <a:off x="5978312" y="5998722"/>
            <a:ext cx="2311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E2B Field extraction</a:t>
            </a:r>
          </a:p>
        </p:txBody>
      </p:sp>
      <p:sp>
        <p:nvSpPr>
          <p:cNvPr id="1062" name="Oval 1061">
            <a:extLst>
              <a:ext uri="{FF2B5EF4-FFF2-40B4-BE49-F238E27FC236}">
                <a16:creationId xmlns:a16="http://schemas.microsoft.com/office/drawing/2014/main" id="{E0E3C0F5-B2C8-3B57-AD59-A2F6D624A61B}"/>
              </a:ext>
            </a:extLst>
          </p:cNvPr>
          <p:cNvSpPr/>
          <p:nvPr/>
        </p:nvSpPr>
        <p:spPr>
          <a:xfrm>
            <a:off x="1425274" y="2625606"/>
            <a:ext cx="260836" cy="2249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1069" name="Picture 4">
            <a:extLst>
              <a:ext uri="{FF2B5EF4-FFF2-40B4-BE49-F238E27FC236}">
                <a16:creationId xmlns:a16="http://schemas.microsoft.com/office/drawing/2014/main" id="{4D4EFAB3-7465-175B-4ACF-C07894000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1" y="1814413"/>
            <a:ext cx="1008678" cy="100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" name="TextBox 1074">
            <a:extLst>
              <a:ext uri="{FF2B5EF4-FFF2-40B4-BE49-F238E27FC236}">
                <a16:creationId xmlns:a16="http://schemas.microsoft.com/office/drawing/2014/main" id="{8604959E-8E19-C39B-0A55-E61C9DE5BE8A}"/>
              </a:ext>
            </a:extLst>
          </p:cNvPr>
          <p:cNvSpPr txBox="1"/>
          <p:nvPr/>
        </p:nvSpPr>
        <p:spPr>
          <a:xfrm>
            <a:off x="2187924" y="3419058"/>
            <a:ext cx="712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3CC19950-8D5E-EF24-DF3D-41417DF5EBBC}"/>
              </a:ext>
            </a:extLst>
          </p:cNvPr>
          <p:cNvSpPr txBox="1"/>
          <p:nvPr/>
        </p:nvSpPr>
        <p:spPr>
          <a:xfrm>
            <a:off x="6343331" y="4826962"/>
            <a:ext cx="1892808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Suspect Medication Details</a:t>
            </a:r>
          </a:p>
        </p:txBody>
      </p:sp>
      <p:sp>
        <p:nvSpPr>
          <p:cNvPr id="1077" name="TextBox 1076">
            <a:extLst>
              <a:ext uri="{FF2B5EF4-FFF2-40B4-BE49-F238E27FC236}">
                <a16:creationId xmlns:a16="http://schemas.microsoft.com/office/drawing/2014/main" id="{280C89FC-597D-D5AF-77EB-F2FD6B25A8E9}"/>
              </a:ext>
            </a:extLst>
          </p:cNvPr>
          <p:cNvSpPr txBox="1"/>
          <p:nvPr/>
        </p:nvSpPr>
        <p:spPr>
          <a:xfrm>
            <a:off x="6351459" y="5540176"/>
            <a:ext cx="1892808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Event/s Details</a:t>
            </a:r>
          </a:p>
        </p:txBody>
      </p:sp>
      <p:sp>
        <p:nvSpPr>
          <p:cNvPr id="1078" name="TextBox 1077">
            <a:extLst>
              <a:ext uri="{FF2B5EF4-FFF2-40B4-BE49-F238E27FC236}">
                <a16:creationId xmlns:a16="http://schemas.microsoft.com/office/drawing/2014/main" id="{EB101AC1-FAB6-4521-006F-224D2853D8DF}"/>
              </a:ext>
            </a:extLst>
          </p:cNvPr>
          <p:cNvSpPr txBox="1"/>
          <p:nvPr/>
        </p:nvSpPr>
        <p:spPr>
          <a:xfrm>
            <a:off x="6351459" y="4476799"/>
            <a:ext cx="1892808" cy="2539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 History and Lab Details</a:t>
            </a:r>
          </a:p>
        </p:txBody>
      </p:sp>
      <p:sp>
        <p:nvSpPr>
          <p:cNvPr id="1079" name="TextBox 1078">
            <a:extLst>
              <a:ext uri="{FF2B5EF4-FFF2-40B4-BE49-F238E27FC236}">
                <a16:creationId xmlns:a16="http://schemas.microsoft.com/office/drawing/2014/main" id="{8E96DADB-0323-DBDA-0F31-C16597192F56}"/>
              </a:ext>
            </a:extLst>
          </p:cNvPr>
          <p:cNvSpPr txBox="1"/>
          <p:nvPr/>
        </p:nvSpPr>
        <p:spPr>
          <a:xfrm>
            <a:off x="6351459" y="4113994"/>
            <a:ext cx="1892808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Reporter  &amp; Patient Details</a:t>
            </a:r>
          </a:p>
        </p:txBody>
      </p:sp>
      <p:sp>
        <p:nvSpPr>
          <p:cNvPr id="1080" name="TextBox 1079">
            <a:extLst>
              <a:ext uri="{FF2B5EF4-FFF2-40B4-BE49-F238E27FC236}">
                <a16:creationId xmlns:a16="http://schemas.microsoft.com/office/drawing/2014/main" id="{04BA6121-48F2-4B76-3937-4A48ECC8AEF7}"/>
              </a:ext>
            </a:extLst>
          </p:cNvPr>
          <p:cNvSpPr txBox="1"/>
          <p:nvPr/>
        </p:nvSpPr>
        <p:spPr>
          <a:xfrm>
            <a:off x="6343331" y="5188150"/>
            <a:ext cx="1892808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Concomitant Medication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C4489B-0483-0A6D-DB6D-EA40A5931236}"/>
              </a:ext>
            </a:extLst>
          </p:cNvPr>
          <p:cNvSpPr/>
          <p:nvPr/>
        </p:nvSpPr>
        <p:spPr>
          <a:xfrm>
            <a:off x="4541563" y="1408931"/>
            <a:ext cx="1118834" cy="46715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 descr="Amazon Transcribe - AWS Machine Learning - AWS Video Catalog">
            <a:extLst>
              <a:ext uri="{FF2B5EF4-FFF2-40B4-BE49-F238E27FC236}">
                <a16:creationId xmlns:a16="http://schemas.microsoft.com/office/drawing/2014/main" id="{7D1A7FBD-2E6C-BC9E-4E49-3F1504A14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09" y="2452361"/>
            <a:ext cx="422025" cy="42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ADDE6D-196F-9190-5D42-E4824F0C2C06}"/>
              </a:ext>
            </a:extLst>
          </p:cNvPr>
          <p:cNvSpPr txBox="1"/>
          <p:nvPr/>
        </p:nvSpPr>
        <p:spPr>
          <a:xfrm>
            <a:off x="4493570" y="2879129"/>
            <a:ext cx="1314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AmazonTranscribe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DDD1C-8E95-B46A-4CEF-55F4B6B8540D}"/>
              </a:ext>
            </a:extLst>
          </p:cNvPr>
          <p:cNvSpPr txBox="1"/>
          <p:nvPr/>
        </p:nvSpPr>
        <p:spPr>
          <a:xfrm>
            <a:off x="4450004" y="6179769"/>
            <a:ext cx="1690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Extraction Engine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BD8A55-AE5B-05A9-4066-B1CFF4AFF2EA}"/>
              </a:ext>
            </a:extLst>
          </p:cNvPr>
          <p:cNvSpPr/>
          <p:nvPr/>
        </p:nvSpPr>
        <p:spPr>
          <a:xfrm>
            <a:off x="4360952" y="1587527"/>
            <a:ext cx="203980" cy="180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B485D-A92C-6348-F139-89B9B5E68D63}"/>
              </a:ext>
            </a:extLst>
          </p:cNvPr>
          <p:cNvSpPr txBox="1"/>
          <p:nvPr/>
        </p:nvSpPr>
        <p:spPr>
          <a:xfrm>
            <a:off x="4643072" y="3020970"/>
            <a:ext cx="13322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1EB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Audio to Text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1EBE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7">
            <a:extLst>
              <a:ext uri="{FF2B5EF4-FFF2-40B4-BE49-F238E27FC236}">
                <a16:creationId xmlns:a16="http://schemas.microsoft.com/office/drawing/2014/main" id="{1ADC4A5C-0CA6-8A3F-BFFA-2A39D75DC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25" y="4113994"/>
            <a:ext cx="422025" cy="42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5FF8E4-0025-A598-FB51-384B2E257004}"/>
              </a:ext>
            </a:extLst>
          </p:cNvPr>
          <p:cNvSpPr txBox="1"/>
          <p:nvPr/>
        </p:nvSpPr>
        <p:spPr>
          <a:xfrm>
            <a:off x="4523371" y="4480456"/>
            <a:ext cx="168759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Amazon Textract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1EB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PDF text Extraction</a:t>
            </a:r>
          </a:p>
        </p:txBody>
      </p:sp>
      <p:pic>
        <p:nvPicPr>
          <p:cNvPr id="14" name="Picture 6" descr="Sending Email with Python - Python - telecomHall Forum">
            <a:extLst>
              <a:ext uri="{FF2B5EF4-FFF2-40B4-BE49-F238E27FC236}">
                <a16:creationId xmlns:a16="http://schemas.microsoft.com/office/drawing/2014/main" id="{55E0BA00-D354-8A79-B2A7-E388F36A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02" y="3282912"/>
            <a:ext cx="578848" cy="47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E8F408-DAC5-8760-9E42-E413F4A6588D}"/>
              </a:ext>
            </a:extLst>
          </p:cNvPr>
          <p:cNvSpPr txBox="1"/>
          <p:nvPr/>
        </p:nvSpPr>
        <p:spPr>
          <a:xfrm>
            <a:off x="4572885" y="3628444"/>
            <a:ext cx="1258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Py Email Reader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A23CF3-348F-B8A5-0795-609C18C4220B}"/>
              </a:ext>
            </a:extLst>
          </p:cNvPr>
          <p:cNvSpPr txBox="1"/>
          <p:nvPr/>
        </p:nvSpPr>
        <p:spPr>
          <a:xfrm>
            <a:off x="4477786" y="3758181"/>
            <a:ext cx="143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F1EB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Body/Attachment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F1EBE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8AA175-B820-3297-E434-C87A49A4E69B}"/>
              </a:ext>
            </a:extLst>
          </p:cNvPr>
          <p:cNvGrpSpPr/>
          <p:nvPr/>
        </p:nvGrpSpPr>
        <p:grpSpPr>
          <a:xfrm>
            <a:off x="4745543" y="1492488"/>
            <a:ext cx="635878" cy="425418"/>
            <a:chOff x="4775105" y="4280496"/>
            <a:chExt cx="635878" cy="425418"/>
          </a:xfrm>
        </p:grpSpPr>
        <p:pic>
          <p:nvPicPr>
            <p:cNvPr id="18" name="Picture 2" descr="What is Python Coding? | Juni Learning">
              <a:extLst>
                <a:ext uri="{FF2B5EF4-FFF2-40B4-BE49-F238E27FC236}">
                  <a16:creationId xmlns:a16="http://schemas.microsoft.com/office/drawing/2014/main" id="{763B30C3-41E0-E027-5427-8B1CD6780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5105" y="4280496"/>
              <a:ext cx="425418" cy="42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ETL to CSV File | Open-source Data Integration | Airbyte">
              <a:extLst>
                <a:ext uri="{FF2B5EF4-FFF2-40B4-BE49-F238E27FC236}">
                  <a16:creationId xmlns:a16="http://schemas.microsoft.com/office/drawing/2014/main" id="{D90F5104-2C0E-E5E1-ED0D-9400E1D0F6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335" y="4371266"/>
              <a:ext cx="334648" cy="334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67EECD7-392D-500D-5165-69A1F2686229}"/>
              </a:ext>
            </a:extLst>
          </p:cNvPr>
          <p:cNvSpPr txBox="1"/>
          <p:nvPr/>
        </p:nvSpPr>
        <p:spPr>
          <a:xfrm>
            <a:off x="4582992" y="1978855"/>
            <a:ext cx="100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 Media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Read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4D5187-D5CC-D493-1C31-96F81A11C337}"/>
              </a:ext>
            </a:extLst>
          </p:cNvPr>
          <p:cNvSpPr txBox="1"/>
          <p:nvPr/>
        </p:nvSpPr>
        <p:spPr>
          <a:xfrm>
            <a:off x="4502950" y="5319191"/>
            <a:ext cx="1258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Translation</a:t>
            </a:r>
          </a:p>
        </p:txBody>
      </p:sp>
      <p:pic>
        <p:nvPicPr>
          <p:cNvPr id="23" name="Picture 2" descr="Translate - Free education icons">
            <a:extLst>
              <a:ext uri="{FF2B5EF4-FFF2-40B4-BE49-F238E27FC236}">
                <a16:creationId xmlns:a16="http://schemas.microsoft.com/office/drawing/2014/main" id="{633DE62E-79ED-D080-F56C-B05E156C7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474" y="4967872"/>
            <a:ext cx="320207" cy="3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D8B38E1-8E7F-A55F-C2F1-FF9BC42C7AF5}"/>
              </a:ext>
            </a:extLst>
          </p:cNvPr>
          <p:cNvSpPr txBox="1"/>
          <p:nvPr/>
        </p:nvSpPr>
        <p:spPr>
          <a:xfrm>
            <a:off x="4493571" y="5622810"/>
            <a:ext cx="12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Company Product Dictionary </a:t>
            </a:r>
          </a:p>
        </p:txBody>
      </p:sp>
      <p:pic>
        <p:nvPicPr>
          <p:cNvPr id="1026" name="Picture 2" descr="Amazon Bedrock Connector - Overview (O11) | OutSystems">
            <a:extLst>
              <a:ext uri="{FF2B5EF4-FFF2-40B4-BE49-F238E27FC236}">
                <a16:creationId xmlns:a16="http://schemas.microsoft.com/office/drawing/2014/main" id="{FDA3D861-A9E4-FE9E-3FD6-7EC9E2BDB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590" y="2212467"/>
            <a:ext cx="510579" cy="5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CA87125-F4E9-E0BA-010C-A621969E2989}"/>
              </a:ext>
            </a:extLst>
          </p:cNvPr>
          <p:cNvSpPr txBox="1"/>
          <p:nvPr/>
        </p:nvSpPr>
        <p:spPr>
          <a:xfrm>
            <a:off x="1752198" y="2214514"/>
            <a:ext cx="133901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Synchronous Flow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6292C67-BB4A-CF45-A6A6-F9EC3445B090}"/>
              </a:ext>
            </a:extLst>
          </p:cNvPr>
          <p:cNvCxnSpPr>
            <a:cxnSpLocks/>
          </p:cNvCxnSpPr>
          <p:nvPr/>
        </p:nvCxnSpPr>
        <p:spPr>
          <a:xfrm flipV="1">
            <a:off x="3642089" y="3519819"/>
            <a:ext cx="0" cy="69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0F1D358-DFE3-4610-8B2D-6B0F860152B1}"/>
              </a:ext>
            </a:extLst>
          </p:cNvPr>
          <p:cNvSpPr txBox="1"/>
          <p:nvPr/>
        </p:nvSpPr>
        <p:spPr>
          <a:xfrm>
            <a:off x="3235855" y="4997136"/>
            <a:ext cx="961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Extract Scheduler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F1EBE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4427F9D5-0749-114B-F320-5FBC7762FD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53771" y="4341903"/>
            <a:ext cx="615961" cy="61596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8332372-4A08-1D85-197F-FC2BC16D7206}"/>
              </a:ext>
            </a:extLst>
          </p:cNvPr>
          <p:cNvSpPr txBox="1"/>
          <p:nvPr/>
        </p:nvSpPr>
        <p:spPr>
          <a:xfrm rot="16200000">
            <a:off x="3654601" y="3973663"/>
            <a:ext cx="1115307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Asynchronous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Flow</a:t>
            </a:r>
          </a:p>
        </p:txBody>
      </p:sp>
      <p:pic>
        <p:nvPicPr>
          <p:cNvPr id="38" name="Graphic 23">
            <a:extLst>
              <a:ext uri="{FF2B5EF4-FFF2-40B4-BE49-F238E27FC236}">
                <a16:creationId xmlns:a16="http://schemas.microsoft.com/office/drawing/2014/main" id="{E32D6C08-5D37-1366-9AD7-B719D5E4B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 bwMode="auto">
          <a:xfrm>
            <a:off x="8734766" y="2275893"/>
            <a:ext cx="501015" cy="50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78BAB8D-24E4-B5CF-49B3-A10133F2C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598" y="1879880"/>
            <a:ext cx="364572" cy="38540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043151B-45AA-37A5-D7B2-D321172049CE}"/>
              </a:ext>
            </a:extLst>
          </p:cNvPr>
          <p:cNvSpPr txBox="1"/>
          <p:nvPr/>
        </p:nvSpPr>
        <p:spPr>
          <a:xfrm>
            <a:off x="8422521" y="2796900"/>
            <a:ext cx="119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Persistent Storage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B1E32F-D671-5F07-DA08-A7D9D4E3A7F6}"/>
              </a:ext>
            </a:extLst>
          </p:cNvPr>
          <p:cNvSpPr txBox="1"/>
          <p:nvPr/>
        </p:nvSpPr>
        <p:spPr>
          <a:xfrm>
            <a:off x="8557175" y="3409077"/>
            <a:ext cx="985409" cy="307777"/>
          </a:xfrm>
          <a:prstGeom prst="rect">
            <a:avLst/>
          </a:prstGeom>
          <a:gradFill rotWithShape="1">
            <a:gsLst>
              <a:gs pos="0">
                <a:srgbClr val="0F5FDC">
                  <a:satMod val="103000"/>
                  <a:lumMod val="102000"/>
                  <a:tint val="94000"/>
                </a:srgbClr>
              </a:gs>
              <a:gs pos="50000">
                <a:srgbClr val="0F5FDC">
                  <a:satMod val="110000"/>
                  <a:lumMod val="100000"/>
                  <a:shade val="100000"/>
                </a:srgbClr>
              </a:gs>
              <a:gs pos="100000">
                <a:srgbClr val="0F5FDC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0F5FDC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GuardRails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859BE4F-24D7-4677-1A7E-77819619767D}"/>
              </a:ext>
            </a:extLst>
          </p:cNvPr>
          <p:cNvCxnSpPr>
            <a:cxnSpLocks/>
          </p:cNvCxnSpPr>
          <p:nvPr/>
        </p:nvCxnSpPr>
        <p:spPr>
          <a:xfrm flipV="1">
            <a:off x="8985273" y="2796900"/>
            <a:ext cx="0" cy="609615"/>
          </a:xfrm>
          <a:prstGeom prst="straightConnector1">
            <a:avLst/>
          </a:prstGeom>
          <a:ln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28F88DB-8A9F-BFA9-7534-4F7B5E6C7CC3}"/>
              </a:ext>
            </a:extLst>
          </p:cNvPr>
          <p:cNvCxnSpPr>
            <a:cxnSpLocks/>
          </p:cNvCxnSpPr>
          <p:nvPr/>
        </p:nvCxnSpPr>
        <p:spPr>
          <a:xfrm flipV="1">
            <a:off x="7233738" y="3518846"/>
            <a:ext cx="0" cy="609615"/>
          </a:xfrm>
          <a:prstGeom prst="straightConnector1">
            <a:avLst/>
          </a:prstGeom>
          <a:ln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3" descr="Users resource icon for the General Icons category.">
            <a:extLst>
              <a:ext uri="{FF2B5EF4-FFF2-40B4-BE49-F238E27FC236}">
                <a16:creationId xmlns:a16="http://schemas.microsoft.com/office/drawing/2014/main" id="{B54149B9-B194-E713-BC14-754CF79DC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 bwMode="auto">
          <a:xfrm flipH="1">
            <a:off x="11107816" y="1205046"/>
            <a:ext cx="712860" cy="71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3F5C96-0D61-6530-786B-4176461F4C59}"/>
              </a:ext>
            </a:extLst>
          </p:cNvPr>
          <p:cNvSpPr txBox="1"/>
          <p:nvPr/>
        </p:nvSpPr>
        <p:spPr>
          <a:xfrm>
            <a:off x="8516629" y="3778485"/>
            <a:ext cx="1416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LLM06- PII, Sensitive information redaction </a:t>
            </a:r>
          </a:p>
        </p:txBody>
      </p:sp>
      <p:pic>
        <p:nvPicPr>
          <p:cNvPr id="31" name="Graphic 18" descr="Amazon Elastic Container Service (Amazon ECS) service icon.">
            <a:extLst>
              <a:ext uri="{FF2B5EF4-FFF2-40B4-BE49-F238E27FC236}">
                <a16:creationId xmlns:a16="http://schemas.microsoft.com/office/drawing/2014/main" id="{3558E13C-F29B-932A-CF5D-9D726D3DF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 bwMode="auto">
          <a:xfrm>
            <a:off x="11216860" y="2302308"/>
            <a:ext cx="494772" cy="49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AE7C5DB-542A-C909-1307-C27FA49E5BD1}"/>
              </a:ext>
            </a:extLst>
          </p:cNvPr>
          <p:cNvCxnSpPr>
            <a:endCxn id="31" idx="0"/>
          </p:cNvCxnSpPr>
          <p:nvPr/>
        </p:nvCxnSpPr>
        <p:spPr>
          <a:xfrm>
            <a:off x="11464246" y="1917906"/>
            <a:ext cx="0" cy="3844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2A65040-4558-31DA-4132-E8D0775B7969}"/>
              </a:ext>
            </a:extLst>
          </p:cNvPr>
          <p:cNvSpPr txBox="1"/>
          <p:nvPr/>
        </p:nvSpPr>
        <p:spPr>
          <a:xfrm>
            <a:off x="11031515" y="2921874"/>
            <a:ext cx="11093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Intake Portal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F6A5E63-0F64-AE50-E484-7A77C8C0F53D}"/>
              </a:ext>
            </a:extLst>
          </p:cNvPr>
          <p:cNvCxnSpPr>
            <a:cxnSpLocks/>
          </p:cNvCxnSpPr>
          <p:nvPr/>
        </p:nvCxnSpPr>
        <p:spPr>
          <a:xfrm flipV="1">
            <a:off x="11464246" y="2761965"/>
            <a:ext cx="0" cy="609615"/>
          </a:xfrm>
          <a:prstGeom prst="straightConnector1">
            <a:avLst/>
          </a:prstGeom>
          <a:ln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phic 19">
            <a:extLst>
              <a:ext uri="{FF2B5EF4-FFF2-40B4-BE49-F238E27FC236}">
                <a16:creationId xmlns:a16="http://schemas.microsoft.com/office/drawing/2014/main" id="{92064D08-1141-EF03-59B3-35BB5DC0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>
            <a:off x="11247956" y="3429772"/>
            <a:ext cx="469307" cy="46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60A4E7B-9EBE-864C-FD85-9F163F46DC3B}"/>
              </a:ext>
            </a:extLst>
          </p:cNvPr>
          <p:cNvSpPr txBox="1"/>
          <p:nvPr/>
        </p:nvSpPr>
        <p:spPr>
          <a:xfrm>
            <a:off x="10913729" y="4005350"/>
            <a:ext cx="1193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 Control</a:t>
            </a:r>
          </a:p>
        </p:txBody>
      </p:sp>
      <p:pic>
        <p:nvPicPr>
          <p:cNvPr id="57" name="Picture 12" descr="AWS API Gateway | Pulumi Registry">
            <a:extLst>
              <a:ext uri="{FF2B5EF4-FFF2-40B4-BE49-F238E27FC236}">
                <a16:creationId xmlns:a16="http://schemas.microsoft.com/office/drawing/2014/main" id="{6A75E631-8FC2-4007-FE7E-E5CE0F733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802" y="2330589"/>
            <a:ext cx="456200" cy="4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lambda" descr="Lambda service icon.">
            <a:extLst>
              <a:ext uri="{FF2B5EF4-FFF2-40B4-BE49-F238E27FC236}">
                <a16:creationId xmlns:a16="http://schemas.microsoft.com/office/drawing/2014/main" id="{D7144B36-0D82-716D-1789-EDEE8A105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 bwMode="auto">
          <a:xfrm>
            <a:off x="9668512" y="2323230"/>
            <a:ext cx="470974" cy="47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55035BD6-D998-1884-0D4E-77FE4F98B693}"/>
              </a:ext>
            </a:extLst>
          </p:cNvPr>
          <p:cNvCxnSpPr>
            <a:stCxn id="57" idx="3"/>
            <a:endCxn id="31" idx="1"/>
          </p:cNvCxnSpPr>
          <p:nvPr/>
        </p:nvCxnSpPr>
        <p:spPr>
          <a:xfrm flipV="1">
            <a:off x="10896002" y="2549694"/>
            <a:ext cx="320858" cy="89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Arrow Connector 1027">
            <a:extLst>
              <a:ext uri="{FF2B5EF4-FFF2-40B4-BE49-F238E27FC236}">
                <a16:creationId xmlns:a16="http://schemas.microsoft.com/office/drawing/2014/main" id="{B719F85D-7ED9-9C55-D900-AE0BD9FCAE9D}"/>
              </a:ext>
            </a:extLst>
          </p:cNvPr>
          <p:cNvCxnSpPr/>
          <p:nvPr/>
        </p:nvCxnSpPr>
        <p:spPr>
          <a:xfrm flipV="1">
            <a:off x="10162949" y="2531512"/>
            <a:ext cx="320858" cy="89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82CBF4AE-B0C1-1D02-2799-16F8211B5B1A}"/>
              </a:ext>
            </a:extLst>
          </p:cNvPr>
          <p:cNvCxnSpPr/>
          <p:nvPr/>
        </p:nvCxnSpPr>
        <p:spPr>
          <a:xfrm flipV="1">
            <a:off x="9288332" y="2510777"/>
            <a:ext cx="320858" cy="89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1031">
            <a:extLst>
              <a:ext uri="{FF2B5EF4-FFF2-40B4-BE49-F238E27FC236}">
                <a16:creationId xmlns:a16="http://schemas.microsoft.com/office/drawing/2014/main" id="{FCD03D54-90D5-A3B0-4949-7EEEE6DC70F6}"/>
              </a:ext>
            </a:extLst>
          </p:cNvPr>
          <p:cNvSpPr txBox="1"/>
          <p:nvPr/>
        </p:nvSpPr>
        <p:spPr>
          <a:xfrm>
            <a:off x="10282257" y="2819583"/>
            <a:ext cx="771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API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Gateway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42C2B154-26C5-14C0-84E8-2C613905149A}"/>
              </a:ext>
            </a:extLst>
          </p:cNvPr>
          <p:cNvSpPr txBox="1"/>
          <p:nvPr/>
        </p:nvSpPr>
        <p:spPr>
          <a:xfrm>
            <a:off x="9392248" y="2820893"/>
            <a:ext cx="110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Orchestration Lambda</a:t>
            </a:r>
          </a:p>
        </p:txBody>
      </p:sp>
      <p:sp>
        <p:nvSpPr>
          <p:cNvPr id="1036" name="Oval 1035">
            <a:extLst>
              <a:ext uri="{FF2B5EF4-FFF2-40B4-BE49-F238E27FC236}">
                <a16:creationId xmlns:a16="http://schemas.microsoft.com/office/drawing/2014/main" id="{CFE43B57-3CC1-FECB-E80A-461EDE2D2757}"/>
              </a:ext>
            </a:extLst>
          </p:cNvPr>
          <p:cNvSpPr/>
          <p:nvPr/>
        </p:nvSpPr>
        <p:spPr>
          <a:xfrm>
            <a:off x="11621867" y="1905183"/>
            <a:ext cx="203980" cy="180269"/>
          </a:xfrm>
          <a:prstGeom prst="ellipse">
            <a:avLst/>
          </a:prstGeom>
          <a:solidFill>
            <a:srgbClr val="82CD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38" name="Oval 1037">
            <a:extLst>
              <a:ext uri="{FF2B5EF4-FFF2-40B4-BE49-F238E27FC236}">
                <a16:creationId xmlns:a16="http://schemas.microsoft.com/office/drawing/2014/main" id="{9853F33D-6460-EFF0-FF2A-1481CD386D93}"/>
              </a:ext>
            </a:extLst>
          </p:cNvPr>
          <p:cNvSpPr/>
          <p:nvPr/>
        </p:nvSpPr>
        <p:spPr>
          <a:xfrm>
            <a:off x="10787477" y="2076633"/>
            <a:ext cx="203980" cy="180269"/>
          </a:xfrm>
          <a:prstGeom prst="ellipse">
            <a:avLst/>
          </a:prstGeom>
          <a:solidFill>
            <a:srgbClr val="82CD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02FAB584-D4F8-5D2E-E306-B2420540819E}"/>
              </a:ext>
            </a:extLst>
          </p:cNvPr>
          <p:cNvSpPr/>
          <p:nvPr/>
        </p:nvSpPr>
        <p:spPr>
          <a:xfrm>
            <a:off x="10044527" y="2076633"/>
            <a:ext cx="203980" cy="180269"/>
          </a:xfrm>
          <a:prstGeom prst="ellipse">
            <a:avLst/>
          </a:prstGeom>
          <a:solidFill>
            <a:srgbClr val="82CD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cxnSp>
        <p:nvCxnSpPr>
          <p:cNvPr id="1046" name="Straight Arrow Connector 1045">
            <a:extLst>
              <a:ext uri="{FF2B5EF4-FFF2-40B4-BE49-F238E27FC236}">
                <a16:creationId xmlns:a16="http://schemas.microsoft.com/office/drawing/2014/main" id="{D1B22E3A-5553-DD4D-9806-3C2B078AA0CC}"/>
              </a:ext>
            </a:extLst>
          </p:cNvPr>
          <p:cNvCxnSpPr>
            <a:cxnSpLocks/>
          </p:cNvCxnSpPr>
          <p:nvPr/>
        </p:nvCxnSpPr>
        <p:spPr>
          <a:xfrm>
            <a:off x="9542584" y="763381"/>
            <a:ext cx="207928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Arrow Connector 1048">
            <a:extLst>
              <a:ext uri="{FF2B5EF4-FFF2-40B4-BE49-F238E27FC236}">
                <a16:creationId xmlns:a16="http://schemas.microsoft.com/office/drawing/2014/main" id="{FB0996B4-88EC-0E52-95F7-556F992025E7}"/>
              </a:ext>
            </a:extLst>
          </p:cNvPr>
          <p:cNvCxnSpPr>
            <a:cxnSpLocks/>
          </p:cNvCxnSpPr>
          <p:nvPr/>
        </p:nvCxnSpPr>
        <p:spPr>
          <a:xfrm flipV="1">
            <a:off x="817675" y="773228"/>
            <a:ext cx="8470657" cy="2747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lgDashDot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TextBox 1046">
            <a:extLst>
              <a:ext uri="{FF2B5EF4-FFF2-40B4-BE49-F238E27FC236}">
                <a16:creationId xmlns:a16="http://schemas.microsoft.com/office/drawing/2014/main" id="{35DED92F-EB8B-F4F0-70A6-74866809D65A}"/>
              </a:ext>
            </a:extLst>
          </p:cNvPr>
          <p:cNvSpPr txBox="1"/>
          <p:nvPr/>
        </p:nvSpPr>
        <p:spPr>
          <a:xfrm>
            <a:off x="9975947" y="800699"/>
            <a:ext cx="1891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UI Interactions</a:t>
            </a: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2F9EF8B4-CC8A-A4CA-042B-5A40AA61C783}"/>
              </a:ext>
            </a:extLst>
          </p:cNvPr>
          <p:cNvSpPr txBox="1"/>
          <p:nvPr/>
        </p:nvSpPr>
        <p:spPr>
          <a:xfrm>
            <a:off x="4421626" y="773521"/>
            <a:ext cx="1891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Pipeline</a:t>
            </a:r>
          </a:p>
        </p:txBody>
      </p:sp>
      <p:cxnSp>
        <p:nvCxnSpPr>
          <p:cNvPr id="1063" name="Straight Connector 1062">
            <a:extLst>
              <a:ext uri="{FF2B5EF4-FFF2-40B4-BE49-F238E27FC236}">
                <a16:creationId xmlns:a16="http://schemas.microsoft.com/office/drawing/2014/main" id="{82538695-ACEA-CBF5-C7E0-AB38EFC8D65D}"/>
              </a:ext>
            </a:extLst>
          </p:cNvPr>
          <p:cNvCxnSpPr/>
          <p:nvPr/>
        </p:nvCxnSpPr>
        <p:spPr>
          <a:xfrm flipH="1">
            <a:off x="8915936" y="1418396"/>
            <a:ext cx="219188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Straight Arrow Connector 1064">
            <a:extLst>
              <a:ext uri="{FF2B5EF4-FFF2-40B4-BE49-F238E27FC236}">
                <a16:creationId xmlns:a16="http://schemas.microsoft.com/office/drawing/2014/main" id="{9F13B159-910F-DA45-50F9-8D24B212464E}"/>
              </a:ext>
            </a:extLst>
          </p:cNvPr>
          <p:cNvCxnSpPr/>
          <p:nvPr/>
        </p:nvCxnSpPr>
        <p:spPr>
          <a:xfrm>
            <a:off x="8895957" y="1408931"/>
            <a:ext cx="0" cy="80225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6" name="TextBox 1065">
            <a:extLst>
              <a:ext uri="{FF2B5EF4-FFF2-40B4-BE49-F238E27FC236}">
                <a16:creationId xmlns:a16="http://schemas.microsoft.com/office/drawing/2014/main" id="{0C7DE597-BC68-F718-FA0D-A24A79723498}"/>
              </a:ext>
            </a:extLst>
          </p:cNvPr>
          <p:cNvSpPr txBox="1"/>
          <p:nvPr/>
        </p:nvSpPr>
        <p:spPr>
          <a:xfrm>
            <a:off x="9496663" y="1369658"/>
            <a:ext cx="110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 Feedback</a:t>
            </a: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324AA819-F166-64B6-F05D-74BE3DAA8124}"/>
              </a:ext>
            </a:extLst>
          </p:cNvPr>
          <p:cNvSpPr txBox="1"/>
          <p:nvPr/>
        </p:nvSpPr>
        <p:spPr>
          <a:xfrm>
            <a:off x="8407103" y="1228091"/>
            <a:ext cx="655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HITL</a:t>
            </a:r>
          </a:p>
        </p:txBody>
      </p:sp>
      <p:pic>
        <p:nvPicPr>
          <p:cNvPr id="1071" name="Graphic 1070" descr="User with solid fill">
            <a:extLst>
              <a:ext uri="{FF2B5EF4-FFF2-40B4-BE49-F238E27FC236}">
                <a16:creationId xmlns:a16="http://schemas.microsoft.com/office/drawing/2014/main" id="{029B2DDD-3615-6CCB-AA43-A8B9DEF353E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772471" y="1200499"/>
            <a:ext cx="363688" cy="363688"/>
          </a:xfrm>
          <a:prstGeom prst="rect">
            <a:avLst/>
          </a:prstGeom>
        </p:spPr>
      </p:pic>
      <p:sp>
        <p:nvSpPr>
          <p:cNvPr id="1073" name="Oval 1072">
            <a:extLst>
              <a:ext uri="{FF2B5EF4-FFF2-40B4-BE49-F238E27FC236}">
                <a16:creationId xmlns:a16="http://schemas.microsoft.com/office/drawing/2014/main" id="{444CAA7D-AEC0-C85D-5B8F-962180B8320D}"/>
              </a:ext>
            </a:extLst>
          </p:cNvPr>
          <p:cNvSpPr/>
          <p:nvPr/>
        </p:nvSpPr>
        <p:spPr>
          <a:xfrm>
            <a:off x="9867304" y="5545066"/>
            <a:ext cx="211240" cy="1712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id="{52B09F1C-3AF8-DC0F-342E-F2076BC521FD}"/>
              </a:ext>
            </a:extLst>
          </p:cNvPr>
          <p:cNvSpPr txBox="1"/>
          <p:nvPr/>
        </p:nvSpPr>
        <p:spPr>
          <a:xfrm>
            <a:off x="10080498" y="5487266"/>
            <a:ext cx="1385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Pipeline</a:t>
            </a:r>
          </a:p>
        </p:txBody>
      </p:sp>
      <p:sp>
        <p:nvSpPr>
          <p:cNvPr id="1082" name="Oval 1081">
            <a:extLst>
              <a:ext uri="{FF2B5EF4-FFF2-40B4-BE49-F238E27FC236}">
                <a16:creationId xmlns:a16="http://schemas.microsoft.com/office/drawing/2014/main" id="{D5F1A2A7-37D5-D352-AFF5-486A4F0A84D4}"/>
              </a:ext>
            </a:extLst>
          </p:cNvPr>
          <p:cNvSpPr/>
          <p:nvPr/>
        </p:nvSpPr>
        <p:spPr>
          <a:xfrm>
            <a:off x="9882544" y="5926066"/>
            <a:ext cx="211240" cy="171222"/>
          </a:xfrm>
          <a:prstGeom prst="ellipse">
            <a:avLst/>
          </a:prstGeom>
          <a:solidFill>
            <a:srgbClr val="9CE3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C5A4C6DE-6696-8A9F-0D8D-85626A31D08A}"/>
              </a:ext>
            </a:extLst>
          </p:cNvPr>
          <p:cNvSpPr txBox="1"/>
          <p:nvPr/>
        </p:nvSpPr>
        <p:spPr>
          <a:xfrm>
            <a:off x="10090174" y="5876461"/>
            <a:ext cx="1571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User Interaction</a:t>
            </a:r>
          </a:p>
        </p:txBody>
      </p:sp>
      <p:sp>
        <p:nvSpPr>
          <p:cNvPr id="1084" name="Oval 1083">
            <a:extLst>
              <a:ext uri="{FF2B5EF4-FFF2-40B4-BE49-F238E27FC236}">
                <a16:creationId xmlns:a16="http://schemas.microsoft.com/office/drawing/2014/main" id="{EBD52C3C-84B7-B85F-1939-6725FF8F5249}"/>
              </a:ext>
            </a:extLst>
          </p:cNvPr>
          <p:cNvSpPr/>
          <p:nvPr/>
        </p:nvSpPr>
        <p:spPr>
          <a:xfrm>
            <a:off x="9213947" y="2103303"/>
            <a:ext cx="203980" cy="180269"/>
          </a:xfrm>
          <a:prstGeom prst="ellipse">
            <a:avLst/>
          </a:prstGeom>
          <a:solidFill>
            <a:srgbClr val="82CD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9B97EEC1-19C5-FFEA-8464-BE172D0D1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72" y="2761965"/>
            <a:ext cx="294930" cy="3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Download Audio File Icon Royalty-Free Stock Illustration Image - Pixabay">
            <a:extLst>
              <a:ext uri="{FF2B5EF4-FFF2-40B4-BE49-F238E27FC236}">
                <a16:creationId xmlns:a16="http://schemas.microsoft.com/office/drawing/2014/main" id="{CF0B8151-5D37-40ED-9538-974595AE0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7" y="2801025"/>
            <a:ext cx="397356" cy="3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Graphic 53" descr="Open envelope with solid fill">
            <a:extLst>
              <a:ext uri="{FF2B5EF4-FFF2-40B4-BE49-F238E27FC236}">
                <a16:creationId xmlns:a16="http://schemas.microsoft.com/office/drawing/2014/main" id="{FE61F256-1657-9053-47A3-EB31B441053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31894" y="3265395"/>
            <a:ext cx="428626" cy="42862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0A38E64-3D3C-5330-C50D-F37DBDC5E2B6}"/>
              </a:ext>
            </a:extLst>
          </p:cNvPr>
          <p:cNvSpPr txBox="1"/>
          <p:nvPr/>
        </p:nvSpPr>
        <p:spPr>
          <a:xfrm>
            <a:off x="430528" y="3837412"/>
            <a:ext cx="1144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Sources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4163C6-E8E7-74B3-6D03-7F9FD918BC75}"/>
              </a:ext>
            </a:extLst>
          </p:cNvPr>
          <p:cNvSpPr txBox="1">
            <a:spLocks/>
          </p:cNvSpPr>
          <p:nvPr/>
        </p:nvSpPr>
        <p:spPr>
          <a:xfrm>
            <a:off x="223042" y="42764"/>
            <a:ext cx="4883551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HCLTech Roobert Light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HCLTech Roobert Light" pitchFamily="50" charset="0"/>
              </a:rPr>
              <a:t>Technical Architecture</a:t>
            </a:r>
          </a:p>
        </p:txBody>
      </p:sp>
    </p:spTree>
    <p:extLst>
      <p:ext uri="{BB962C8B-B14F-4D97-AF65-F5344CB8AC3E}">
        <p14:creationId xmlns:p14="http://schemas.microsoft.com/office/powerpoint/2010/main" val="3291363201"/>
      </p:ext>
    </p:extLst>
  </p:cSld>
  <p:clrMapOvr>
    <a:masterClrMapping/>
  </p:clrMapOvr>
</p:sld>
</file>

<file path=ppt/theme/theme1.xml><?xml version="1.0" encoding="utf-8"?>
<a:theme xmlns:a="http://schemas.openxmlformats.org/drawingml/2006/main" name="8_HCLTech">
  <a:themeElements>
    <a:clrScheme name="HCLTech 2022">
      <a:dk1>
        <a:srgbClr val="000000"/>
      </a:dk1>
      <a:lt1>
        <a:srgbClr val="FFFFFF"/>
      </a:lt1>
      <a:dk2>
        <a:srgbClr val="5EC1EF"/>
      </a:dk2>
      <a:lt2>
        <a:srgbClr val="0066B3"/>
      </a:lt2>
      <a:accent1>
        <a:srgbClr val="5F1EBE"/>
      </a:accent1>
      <a:accent2>
        <a:srgbClr val="3C91FF"/>
      </a:accent2>
      <a:accent3>
        <a:srgbClr val="4BC3AF"/>
      </a:accent3>
      <a:accent4>
        <a:srgbClr val="82DC73"/>
      </a:accent4>
      <a:accent5>
        <a:srgbClr val="FFCD41"/>
      </a:accent5>
      <a:accent6>
        <a:srgbClr val="FF7887"/>
      </a:accent6>
      <a:hlink>
        <a:srgbClr val="0000FF"/>
      </a:hlink>
      <a:folHlink>
        <a:srgbClr val="29292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ech Purple">
      <a:srgbClr val="5F1EBE"/>
    </a:custClr>
    <a:custClr name="Tech Blue">
      <a:srgbClr val="3C91FF"/>
    </a:custClr>
    <a:custClr name="Teal">
      <a:srgbClr val="4BC3AF"/>
    </a:custClr>
    <a:custClr name="Green">
      <a:srgbClr val="82CD73"/>
    </a:custClr>
    <a:custClr name="Yellow">
      <a:srgbClr val="FFCD41"/>
    </a:custClr>
    <a:custClr name="Coral">
      <a:srgbClr val="FF7887"/>
    </a:custClr>
    <a:custClr name="Bronze">
      <a:srgbClr val="D7BEB4"/>
    </a:custClr>
    <a:custClr name="Cream">
      <a:srgbClr val="FAF0E6"/>
    </a:custClr>
    <a:custClr name="Grey">
      <a:srgbClr val="C8D2DD"/>
    </a:custClr>
    <a:custClr name="HCL Blue (Corp)">
      <a:srgbClr val="006BB6"/>
    </a:custClr>
    <a:custClr name="Mid Purple">
      <a:srgbClr val="8669F0"/>
    </a:custClr>
    <a:custClr name="Mid Blue">
      <a:srgbClr val="87D2EB"/>
    </a:custClr>
    <a:custClr name="Dark Teal">
      <a:srgbClr val="007873"/>
    </a:custClr>
    <a:custClr name="Dark green">
      <a:srgbClr val="0FA069"/>
    </a:custClr>
    <a:custClr name="Dark Yellow">
      <a:srgbClr val="C8870A"/>
    </a:custClr>
    <a:custClr name="Dark Coral">
      <a:srgbClr val="C3325F"/>
    </a:custClr>
    <a:custClr name="Custom Color 17">
      <a:srgbClr val="FFFFFF"/>
    </a:custClr>
    <a:custClr name="Custom Color 18">
      <a:srgbClr val="FFFFFF"/>
    </a:custClr>
    <a:custClr name="Grey 1">
      <a:srgbClr val="8291A0"/>
    </a:custClr>
    <a:custClr name="Custom Color 20">
      <a:srgbClr val="FFFFFF"/>
    </a:custClr>
    <a:custClr name="Light Purple">
      <a:srgbClr val="B9C8FF"/>
    </a:custClr>
    <a:custClr name="Light Blue">
      <a:srgbClr val="DCE6F0"/>
    </a:custClr>
    <a:custClr name="Teal 80% Tint">
      <a:srgbClr val="6ECFBE"/>
    </a:custClr>
    <a:custClr name="Green 80% Tint">
      <a:srgbClr val="9CE38F"/>
    </a:custClr>
    <a:custClr name="Yellow 80% Tint">
      <a:srgbClr val="FED766"/>
    </a:custClr>
    <a:custClr name="Corel 80% Tint">
      <a:srgbClr val="FE949E"/>
    </a:custClr>
    <a:custClr name="Custom Color 27">
      <a:srgbClr val="FFFFFF"/>
    </a:custClr>
    <a:custClr name="Custom Color 28">
      <a:srgbClr val="FFFFFF"/>
    </a:custClr>
    <a:custClr name="Grey2">
      <a:srgbClr val="A5AFBE"/>
    </a:custClr>
    <a:custClr name="Custom Color 30">
      <a:srgbClr val="FFFFFF"/>
    </a:custClr>
    <a:custClr name="Custom Color 31">
      <a:srgbClr val="FFFFFF"/>
    </a:custClr>
    <a:custClr name="Custom Color 32">
      <a:srgbClr val="FFFFFF"/>
    </a:custClr>
    <a:custClr name="Light Teal">
      <a:srgbClr val="A5ECDC"/>
    </a:custClr>
    <a:custClr name="Light Green">
      <a:srgbClr val="BEEBB4"/>
    </a:custClr>
    <a:custClr name="Light Yellow">
      <a:srgbClr val="FFECC7"/>
    </a:custClr>
    <a:custClr name="Light Coral">
      <a:srgbClr val="FFBEBE"/>
    </a:custClr>
    <a:custClr name="Custom Color 37">
      <a:srgbClr val="FFFFFF"/>
    </a:custClr>
    <a:custClr name="Custom Color 38">
      <a:srgbClr val="FFFFFF"/>
    </a:custClr>
    <a:custClr name="Grey 4">
      <a:srgbClr val="E6EBF5"/>
    </a:custClr>
    <a:custClr name="Custom Color 40">
      <a:srgbClr val="FFFFFF"/>
    </a:custClr>
    <a:custClr name="Custom Color 41">
      <a:srgbClr val="FFFFFF"/>
    </a:custClr>
    <a:custClr name="Custom Color 42">
      <a:srgbClr val="FFFFFF"/>
    </a:custClr>
    <a:custClr name="Custom Color 43">
      <a:srgbClr val="FFFFFF"/>
    </a:custClr>
    <a:custClr name="Custom Color 44">
      <a:srgbClr val="FFFFFF"/>
    </a:custClr>
    <a:custClr name="Custom Color 45">
      <a:srgbClr val="FFFFFF"/>
    </a:custClr>
    <a:custClr name="Custom Color 46">
      <a:srgbClr val="FFFFFF"/>
    </a:custClr>
    <a:custClr name="Custom Color 47">
      <a:srgbClr val="FFFFFF"/>
    </a:custClr>
    <a:custClr name="Custom Color 48">
      <a:srgbClr val="FFFFFF"/>
    </a:custClr>
    <a:custClr name="Custom Color 49">
      <a:srgbClr val="FFFFFF"/>
    </a:custClr>
    <a:custClr name="Custom Color 50">
      <a:srgbClr val="FFFFFF"/>
    </a:custClr>
  </a:custClrLst>
  <a:extLst>
    <a:ext uri="{05A4C25C-085E-4340-85A3-A5531E510DB2}">
      <thm15:themeFamily xmlns:thm15="http://schemas.microsoft.com/office/thememl/2012/main" name="HCLTech" id="{3E1E5A14-3737-644B-84EB-97208A6A6A81}" vid="{81AD1076-71DC-D145-928A-15261A8AD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144</Words>
  <Application>Microsoft Office PowerPoint</Application>
  <PresentationFormat>Widescreen</PresentationFormat>
  <Paragraphs>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8_HCLTech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Simrat Abbot</dc:creator>
  <cp:lastModifiedBy>Simrat Abbot</cp:lastModifiedBy>
  <cp:revision>1</cp:revision>
  <dcterms:created xsi:type="dcterms:W3CDTF">2024-09-10T06:42:19Z</dcterms:created>
  <dcterms:modified xsi:type="dcterms:W3CDTF">2024-09-10T06:43:24Z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af9e01c6-ce27-4ada-af4d-a97a4fc6d931</vt:lpwstr>
  </property>
  <property fmtid="{D5CDD505-2E9C-101B-9397-08002B2CF9AE}" pid="3" name="HCLClassification">
    <vt:lpwstr>HCL_Cla5s_1nt3rnal</vt:lpwstr>
  </property>
</Properties>
</file>